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CC"/>
    <a:srgbClr val="FFFF99"/>
    <a:srgbClr val="CCFFCC"/>
    <a:srgbClr val="FFCC99"/>
    <a:srgbClr val="FFCC66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8" autoAdjust="0"/>
    <p:restoredTop sz="99828" autoAdjust="0"/>
  </p:normalViewPr>
  <p:slideViewPr>
    <p:cSldViewPr>
      <p:cViewPr>
        <p:scale>
          <a:sx n="90" d="100"/>
          <a:sy n="90" d="100"/>
        </p:scale>
        <p:origin x="-702" y="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842" tIns="32421" rIns="64842" bIns="32421" numCol="1" anchor="t" anchorCtr="0" compatLnSpc="1">
            <a:prstTxWarp prst="textNoShape">
              <a:avLst/>
            </a:prstTxWarp>
          </a:bodyPr>
          <a:lstStyle>
            <a:lvl1pPr defTabSz="647894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842" tIns="32421" rIns="64842" bIns="32421" numCol="1" anchor="t" anchorCtr="0" compatLnSpc="1">
            <a:prstTxWarp prst="textNoShape">
              <a:avLst/>
            </a:prstTxWarp>
          </a:bodyPr>
          <a:lstStyle>
            <a:lvl1pPr algn="r" defTabSz="647894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4538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842" tIns="32421" rIns="64842" bIns="32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Click to edit Master text styles</a:t>
            </a:r>
          </a:p>
          <a:p>
            <a:pPr lvl="1"/>
            <a:r>
              <a:rPr lang="th-TH" noProof="0" smtClean="0"/>
              <a:t>Second level</a:t>
            </a:r>
          </a:p>
          <a:p>
            <a:pPr lvl="2"/>
            <a:r>
              <a:rPr lang="th-TH" noProof="0" smtClean="0"/>
              <a:t>Third level</a:t>
            </a:r>
          </a:p>
          <a:p>
            <a:pPr lvl="3"/>
            <a:r>
              <a:rPr lang="th-TH" noProof="0" smtClean="0"/>
              <a:t>Fourth level</a:t>
            </a:r>
          </a:p>
          <a:p>
            <a:pPr lvl="4"/>
            <a:r>
              <a:rPr lang="th-TH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18"/>
            <a:ext cx="294481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842" tIns="32421" rIns="64842" bIns="32421" numCol="1" anchor="b" anchorCtr="0" compatLnSpc="1">
            <a:prstTxWarp prst="textNoShape">
              <a:avLst/>
            </a:prstTxWarp>
          </a:bodyPr>
          <a:lstStyle>
            <a:lvl1pPr defTabSz="647894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418"/>
            <a:ext cx="2946400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842" tIns="32421" rIns="64842" bIns="32421" numCol="1" anchor="b" anchorCtr="0" compatLnSpc="1">
            <a:prstTxWarp prst="textNoShape">
              <a:avLst/>
            </a:prstTxWarp>
          </a:bodyPr>
          <a:lstStyle>
            <a:lvl1pPr algn="r" defTabSz="647894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fld id="{58219F4C-0DB1-446B-9071-AC21405872D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7977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F6CB-4A8C-4999-AAB8-8E8E37D87E1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109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BD1AF-A91F-4C20-B1BD-B216AE68351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972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E8FC-3919-4062-AE8E-105C26E064C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252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1DC71-ADD2-4081-B2D1-7CF2F014995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608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C48F-B77F-470C-A111-0E883069586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723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9B8B3-78FB-433A-9756-EF1A0217589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086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FB2E4-3CFB-4222-BCA2-BCE97650B01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67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670EE-B1DB-4894-B9DE-F51A4B9DAB0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2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7940-8C55-419A-ACDE-4BBD90604F5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244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AFBC9-3BC5-4066-9A89-41D2D01345C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743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2794C-A2CF-4941-B68D-A923533E8EA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487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8" tIns="47889" rIns="95778" bIns="478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8" tIns="47889" rIns="95778" bIns="47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text styles</a:t>
            </a:r>
          </a:p>
          <a:p>
            <a:pPr lvl="1"/>
            <a:r>
              <a:rPr lang="th-TH" altLang="th-TH" smtClean="0"/>
              <a:t>Second level</a:t>
            </a:r>
          </a:p>
          <a:p>
            <a:pPr lvl="2"/>
            <a:r>
              <a:rPr lang="th-TH" altLang="th-TH" smtClean="0"/>
              <a:t>Third level</a:t>
            </a:r>
          </a:p>
          <a:p>
            <a:pPr lvl="3"/>
            <a:r>
              <a:rPr lang="th-TH" altLang="th-TH" smtClean="0"/>
              <a:t>Fourth level</a:t>
            </a:r>
          </a:p>
          <a:p>
            <a:pPr lvl="4"/>
            <a:r>
              <a:rPr lang="th-TH" alt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8" tIns="47889" rIns="95778" bIns="47889" numCol="1" anchor="t" anchorCtr="0" compatLnSpc="1">
            <a:prstTxWarp prst="textNoShape">
              <a:avLst/>
            </a:prstTxWarp>
          </a:bodyPr>
          <a:lstStyle>
            <a:lvl1pPr>
              <a:defRPr sz="15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8" tIns="47889" rIns="95778" bIns="47889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latin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8" tIns="47889" rIns="95778" bIns="47889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Arial" pitchFamily="34" charset="0"/>
              </a:defRPr>
            </a:lvl1pPr>
          </a:lstStyle>
          <a:p>
            <a:pPr>
              <a:defRPr/>
            </a:pPr>
            <a:fld id="{F29EC0EC-AFA8-456F-B6D9-1D9E43DCA00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cs typeface="+mn-cs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cs typeface="+mn-cs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6114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30686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5258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3983038" indent="-238125" algn="l" defTabSz="9572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 flipH="1">
            <a:off x="744534" y="495300"/>
            <a:ext cx="9009065" cy="379413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sz="16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วิสัยทัศน์   </a:t>
            </a:r>
            <a:r>
              <a:rPr lang="th-TH" sz="16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เป็นองค์กรชั้นนำในการผลิตครูวิชาชีพ นักเทคโนโลยี บุคลากรทางการศึกษา สู่มาตรฐานสากล</a:t>
            </a:r>
            <a:endParaRPr lang="th-TH" sz="1600" b="1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53" name="Text Box 51"/>
          <p:cNvSpPr txBox="1">
            <a:spLocks noChangeArrowheads="1"/>
          </p:cNvSpPr>
          <p:nvPr/>
        </p:nvSpPr>
        <p:spPr bwMode="auto">
          <a:xfrm>
            <a:off x="744537" y="207963"/>
            <a:ext cx="89229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altLang="th-TH" sz="1600" b="1" dirty="0" smtClean="0">
                <a:solidFill>
                  <a:srgbClr val="000000"/>
                </a:solidFill>
                <a:latin typeface="Angsana New" pitchFamily="18" charset="-34"/>
              </a:rPr>
              <a:t>3.9  แผน</a:t>
            </a:r>
            <a:r>
              <a:rPr lang="th-TH" altLang="th-TH" sz="1600" b="1" dirty="0">
                <a:solidFill>
                  <a:srgbClr val="000000"/>
                </a:solidFill>
                <a:latin typeface="Angsana New" pitchFamily="18" charset="-34"/>
              </a:rPr>
              <a:t>ที่ยุทธศาสตร์ (</a:t>
            </a:r>
            <a:r>
              <a:rPr lang="en-US" altLang="th-TH" sz="1600" b="1" dirty="0">
                <a:solidFill>
                  <a:srgbClr val="000000"/>
                </a:solidFill>
                <a:latin typeface="Angsana New" pitchFamily="18" charset="-34"/>
              </a:rPr>
              <a:t>Strategy Map</a:t>
            </a:r>
            <a:r>
              <a:rPr lang="en-US" altLang="th-TH" sz="1600" b="1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altLang="th-TH" sz="1600" b="1" dirty="0" smtClean="0">
                <a:solidFill>
                  <a:srgbClr val="000000"/>
                </a:solidFill>
                <a:latin typeface="Angsana New" pitchFamily="18" charset="-34"/>
              </a:rPr>
              <a:t>คณะครุศาสตร์อุตสาหกรรม</a:t>
            </a:r>
            <a:endParaRPr lang="th-TH" altLang="th-TH" sz="1400" dirty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 rot="16200000" flipH="1">
            <a:off x="561181" y="2542381"/>
            <a:ext cx="917575" cy="550863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sz="1400" b="1" dirty="0">
                <a:solidFill>
                  <a:srgbClr val="000000"/>
                </a:solidFill>
                <a:latin typeface="Angsana New" pitchFamily="18" charset="-34"/>
              </a:rPr>
              <a:t>ประสิทธิผล </a:t>
            </a:r>
            <a:r>
              <a:rPr lang="en-US" sz="1400" b="1" dirty="0">
                <a:solidFill>
                  <a:srgbClr val="000000"/>
                </a:solidFill>
                <a:latin typeface="Angsana New" pitchFamily="18" charset="-34"/>
              </a:rPr>
              <a:t>Financial</a:t>
            </a:r>
            <a:endParaRPr lang="th-TH" sz="1400" b="1" dirty="0">
              <a:solidFill>
                <a:srgbClr val="000000"/>
              </a:solidFill>
            </a:endParaRP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 rot="16200000" flipH="1">
            <a:off x="410368" y="3534568"/>
            <a:ext cx="1219200" cy="550863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sz="1400" b="1" dirty="0">
                <a:solidFill>
                  <a:srgbClr val="000000"/>
                </a:solidFill>
                <a:latin typeface="Angsana New" pitchFamily="18" charset="-34"/>
              </a:rPr>
              <a:t>คุณภาพการให้บริการ </a:t>
            </a:r>
            <a:r>
              <a:rPr lang="en-US" sz="1400" b="1" dirty="0" smtClean="0">
                <a:solidFill>
                  <a:srgbClr val="000000"/>
                </a:solidFill>
                <a:latin typeface="Angsana New" pitchFamily="18" charset="-34"/>
              </a:rPr>
              <a:t>Customer</a:t>
            </a:r>
            <a:endParaRPr lang="th-TH" sz="1400" b="1" dirty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 rot="16200000" flipH="1">
            <a:off x="595312" y="4492625"/>
            <a:ext cx="849313" cy="550863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sz="1400" b="1" dirty="0">
                <a:solidFill>
                  <a:srgbClr val="000000"/>
                </a:solidFill>
                <a:latin typeface="Angsana New" pitchFamily="18" charset="-34"/>
              </a:rPr>
              <a:t>ประสิทธิภาพ  </a:t>
            </a:r>
            <a:r>
              <a:rPr lang="en-US" sz="1400" b="1" dirty="0">
                <a:solidFill>
                  <a:srgbClr val="000000"/>
                </a:solidFill>
                <a:latin typeface="Angsana New" pitchFamily="18" charset="-34"/>
              </a:rPr>
              <a:t>Internal</a:t>
            </a:r>
            <a:endParaRPr lang="th-TH" sz="1400" b="1" dirty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 rot="16200000" flipH="1">
            <a:off x="212238" y="5713899"/>
            <a:ext cx="1615461" cy="550863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50000">
                <a:schemeClr val="bg1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th-TH" sz="1400" b="1" dirty="0">
                <a:solidFill>
                  <a:srgbClr val="000000"/>
                </a:solidFill>
                <a:latin typeface="Angsana New" pitchFamily="18" charset="-34"/>
              </a:rPr>
              <a:t>การพัฒนาองค์กร  </a:t>
            </a:r>
            <a:r>
              <a:rPr lang="en-US" sz="1400" b="1" dirty="0">
                <a:solidFill>
                  <a:srgbClr val="000000"/>
                </a:solidFill>
                <a:latin typeface="Angsana New" pitchFamily="18" charset="-34"/>
              </a:rPr>
              <a:t>Learning</a:t>
            </a:r>
            <a:endParaRPr lang="th-TH" sz="1400" b="1" dirty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2058" name="Line 27"/>
          <p:cNvSpPr>
            <a:spLocks noChangeShapeType="1"/>
          </p:cNvSpPr>
          <p:nvPr/>
        </p:nvSpPr>
        <p:spPr bwMode="auto">
          <a:xfrm>
            <a:off x="1295400" y="6781800"/>
            <a:ext cx="8458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15483" name="Rectangle 123"/>
          <p:cNvSpPr>
            <a:spLocks noChangeArrowheads="1"/>
          </p:cNvSpPr>
          <p:nvPr/>
        </p:nvSpPr>
        <p:spPr bwMode="auto">
          <a:xfrm flipH="1">
            <a:off x="744535" y="874712"/>
            <a:ext cx="9009063" cy="1536701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300"/>
              </a:spcBef>
              <a:defRPr/>
            </a:pPr>
            <a:r>
              <a:rPr lang="th-TH" sz="1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ประเด็นยุทธศาสตร์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</a:t>
            </a: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การศึกษาด้านวิชาชีพทางการศึกษาและเทคโนโลยี สร้างคนดีคนเก่ง สู่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มาตรฐานสากล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พัฒนางานวิจัย สิ่งประดิษฐ์ นวัตกรรมและงานสร้างสรรค์ทางการศึกษาและเทคโนโลยี ที่สามารถนำไปใช้ประโยชน์และช่วยพัฒนาเศรษฐกิจและสังคมของ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ประเทศ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เสริมสร้างศักยภาพด้านการศึกษาและเทคโนโลยีให้กับชุมชนสังคม บนพื้นฐานองค์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อนุรักษ์ สร้างสรรค์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ศิลปะวัฒนธรรม</a:t>
            </a: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ภูมิปัญญาท้องถิ่น และ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สิ่งแวดล้อม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พัฒนาบุคลากรและผู้บริหารทุก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ระดับเพื่อ</a:t>
            </a: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รักษาคนดี คนเก่ง และเตรียมความพร้อมในการเป็น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ผู้นำ</a:t>
            </a:r>
          </a:p>
          <a:p>
            <a:pPr marL="228600" indent="-228600">
              <a:buFontTx/>
              <a:buAutoNum type="arabicPeriod"/>
              <a:defRPr/>
            </a:pP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พัฒนาระบบบริหารจัดการและ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การจัดหา</a:t>
            </a: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รายได้ในขอบเขตของหลักธรร</a:t>
            </a:r>
            <a:r>
              <a:rPr lang="th-TH" sz="14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มาภิ</a:t>
            </a:r>
            <a:r>
              <a:rPr lang="th-TH" sz="14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บาล</a:t>
            </a:r>
            <a:endParaRPr lang="en-US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08" name="Straight Connector 107"/>
          <p:cNvCxnSpPr>
            <a:endCxn id="2058" idx="1"/>
          </p:cNvCxnSpPr>
          <p:nvPr/>
        </p:nvCxnSpPr>
        <p:spPr bwMode="auto">
          <a:xfrm>
            <a:off x="9753600" y="2271712"/>
            <a:ext cx="0" cy="45100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 bwMode="auto">
          <a:xfrm>
            <a:off x="1295400" y="3200399"/>
            <a:ext cx="8458200" cy="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 bwMode="auto">
          <a:xfrm>
            <a:off x="1295400" y="4343401"/>
            <a:ext cx="84310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 bwMode="auto">
          <a:xfrm flipV="1">
            <a:off x="1295400" y="5181601"/>
            <a:ext cx="8448500" cy="111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447802" y="2514600"/>
            <a:ext cx="2057398" cy="6096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บัณฑิตมีความรู้ความสามารถและศักยภาพเทียบเท่ามาตรฐานสากล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26295" y="2514600"/>
            <a:ext cx="2317305" cy="6096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ผลงานวิจัยและวิชาการเป็นที่ยอมรับและเป็นประโยชน์ สามารถต่อ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ยอด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สู่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การแข่งขันเชิงพาณิชย์ได้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96000" y="2514600"/>
            <a:ext cx="1718196" cy="6096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นำองค์ความรู้ทางวิชาชีพไปพัฒนาชุมชน เพื่อสร้างความเข้มแข็งให้กับชุมชน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24800" y="2514600"/>
            <a:ext cx="1780821" cy="6096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เป็นศูนย์กลาง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ทำนุบำรุงศาสนา 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ศิลปวัฒนธรรม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ของ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ชุมชน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61091" y="3276600"/>
            <a:ext cx="1129709" cy="9906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บัณฑิตมีคุณลักษณะที่พึงประสงค์ของมหาวิทยาลัย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3276600"/>
            <a:ext cx="1281818" cy="98159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ภาพลักษณ์ คณะฯ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ในการผลิต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บัณฑิต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นัก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ปฏิบัติ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72618" y="3276600"/>
            <a:ext cx="1766182" cy="98159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เป็นแหล่งรวม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องค์ความรู้ นักวิชาการ ผู้เชี่ยวชาญ และนักวิจัยด้านวิทยาศาสตร์และเทคโนโลยี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38800" y="3276600"/>
            <a:ext cx="1524000" cy="98159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มีบริการวิชาการทางสังคมที่มีความเข้มแข็งตอบสนองความต้องการทุกด้าน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62800" y="3276600"/>
            <a:ext cx="1524000" cy="98159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การยอมรับในการทำนุบำรุงศาสนา ศิลปวัฒนธรรม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ลิ่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งแวดล้อม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86800" y="3276600"/>
            <a:ext cx="990600" cy="98159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ผู้รับบริการมีความพึงพอใจจากการบริการของคณะฯ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61090" y="4419600"/>
            <a:ext cx="1064143" cy="71216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การจัด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การเรียนการสอน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90800" y="4419600"/>
            <a:ext cx="704850" cy="71216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การจัด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การด้าน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งานวิจัย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52800" y="4419600"/>
            <a:ext cx="1143001" cy="71216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400" kern="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จัด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การด้านบริการวิชาการ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0" y="4419600"/>
            <a:ext cx="1225550" cy="71216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การจัด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การด้านวัฒนธรรม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67400" y="4419600"/>
            <a:ext cx="990600" cy="71216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การพัฒนานวัตกรรม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03188" y="4419600"/>
            <a:ext cx="1250212" cy="712161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การพัฒนากฏ/ระเบียบในการปฏิบัติงาน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198720" y="4419600"/>
            <a:ext cx="1478680" cy="738523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การพัฒนาโครงสร้างพื้นฐานและสิ่งแวดล้อม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371600" y="5257800"/>
            <a:ext cx="3200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สร้างความเข้มแข็งของทุนมนุษย์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76800" y="5257800"/>
            <a:ext cx="25146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สร้างระบบสารสนเทศ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ข้อมูลที่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มีคุณภาพ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91350" y="5257800"/>
            <a:ext cx="208605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สร้างความ</a:t>
            </a:r>
            <a:r>
              <a:rPr lang="th-TH" sz="1400" kern="0" dirty="0" smtClean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เข้มแข็งของ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องค์กร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30327" y="5722630"/>
            <a:ext cx="1031873" cy="44529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การพัฒนาทรัพยากรมนุษย์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38399" y="5722630"/>
            <a:ext cx="1066801" cy="44529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การสร้างวัฒนธรรมองค์กร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81401" y="5722630"/>
            <a:ext cx="1142999" cy="445294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การสร้างสวัสดิการการทำงาน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76800" y="5736917"/>
            <a:ext cx="838200" cy="43100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การจัดระบบฐานข้อมูล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791200" y="5736917"/>
            <a:ext cx="838200" cy="43100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การวางระบบฐานข้อมูล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05600" y="5736917"/>
            <a:ext cx="685800" cy="43100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การสร้างเครือข่าย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91350" y="5722630"/>
            <a:ext cx="943050" cy="89058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การพัฒนาระบบการบริหารงานแบบ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ธรรมาภิบาล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713234" y="5722630"/>
            <a:ext cx="964166" cy="89058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การพัฒนาระบบประกันคุณภาพการศึกษา</a:t>
            </a:r>
            <a:endParaRPr lang="en-US" sz="14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846264" y="5638800"/>
            <a:ext cx="23447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>
            <a:endCxn id="35" idx="0"/>
          </p:cNvCxnSpPr>
          <p:nvPr/>
        </p:nvCxnSpPr>
        <p:spPr bwMode="auto">
          <a:xfrm>
            <a:off x="1846264" y="5638800"/>
            <a:ext cx="0" cy="83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32" idx="2"/>
            <a:endCxn id="36" idx="0"/>
          </p:cNvCxnSpPr>
          <p:nvPr/>
        </p:nvCxnSpPr>
        <p:spPr bwMode="auto">
          <a:xfrm>
            <a:off x="2971800" y="5562600"/>
            <a:ext cx="0" cy="1600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37" idx="0"/>
          </p:cNvCxnSpPr>
          <p:nvPr/>
        </p:nvCxnSpPr>
        <p:spPr bwMode="auto">
          <a:xfrm>
            <a:off x="4152900" y="5638800"/>
            <a:ext cx="1" cy="83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95900" y="5642616"/>
            <a:ext cx="1714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60" name="Straight Connector 15459"/>
          <p:cNvCxnSpPr/>
          <p:nvPr/>
        </p:nvCxnSpPr>
        <p:spPr bwMode="auto">
          <a:xfrm>
            <a:off x="6248400" y="5562600"/>
            <a:ext cx="0" cy="1743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62" name="Straight Connector 15461"/>
          <p:cNvCxnSpPr>
            <a:endCxn id="38" idx="0"/>
          </p:cNvCxnSpPr>
          <p:nvPr/>
        </p:nvCxnSpPr>
        <p:spPr bwMode="auto">
          <a:xfrm>
            <a:off x="5295900" y="5642616"/>
            <a:ext cx="0" cy="943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64" name="Straight Connector 15463"/>
          <p:cNvCxnSpPr/>
          <p:nvPr/>
        </p:nvCxnSpPr>
        <p:spPr bwMode="auto">
          <a:xfrm>
            <a:off x="7010400" y="5642616"/>
            <a:ext cx="0" cy="94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8062875" y="5638800"/>
            <a:ext cx="115732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67" name="Straight Connector 15466"/>
          <p:cNvCxnSpPr/>
          <p:nvPr/>
        </p:nvCxnSpPr>
        <p:spPr bwMode="auto">
          <a:xfrm>
            <a:off x="8077200" y="5638800"/>
            <a:ext cx="0" cy="83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72" name="Straight Connector 15471"/>
          <p:cNvCxnSpPr/>
          <p:nvPr/>
        </p:nvCxnSpPr>
        <p:spPr bwMode="auto">
          <a:xfrm>
            <a:off x="9220200" y="5638800"/>
            <a:ext cx="0" cy="83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75" name="Straight Connector 15474"/>
          <p:cNvCxnSpPr>
            <a:stCxn id="34" idx="2"/>
          </p:cNvCxnSpPr>
          <p:nvPr/>
        </p:nvCxnSpPr>
        <p:spPr bwMode="auto">
          <a:xfrm>
            <a:off x="8634375" y="5562600"/>
            <a:ext cx="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Rectangle 79"/>
          <p:cNvSpPr/>
          <p:nvPr/>
        </p:nvSpPr>
        <p:spPr>
          <a:xfrm>
            <a:off x="1600202" y="6248400"/>
            <a:ext cx="761998" cy="37145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การศึกษาต่อ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การฝึกอบรม</a:t>
            </a:r>
            <a:endParaRPr lang="en-US" sz="12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1" name="Line 27"/>
          <p:cNvSpPr>
            <a:spLocks noChangeShapeType="1"/>
          </p:cNvSpPr>
          <p:nvPr/>
        </p:nvSpPr>
        <p:spPr bwMode="auto">
          <a:xfrm>
            <a:off x="968375" y="8610600"/>
            <a:ext cx="5715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800" kern="0" smtClean="0">
              <a:solidFill>
                <a:srgbClr val="00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514600" y="6248400"/>
            <a:ext cx="1219200" cy="37145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การจัดการความรู้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การสร้างการมีส่วนร่วม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การบริหารความ</a:t>
            </a:r>
            <a:r>
              <a:rPr lang="th-TH" sz="14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เสี่ยง</a:t>
            </a:r>
            <a:endParaRPr lang="en-US" sz="12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794936" y="6256030"/>
            <a:ext cx="1310464" cy="3810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สิ่งอำนวยความสะดวก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sz="1200" kern="0" dirty="0">
                <a:solidFill>
                  <a:srgbClr val="000000"/>
                </a:solidFill>
                <a:latin typeface="TH SarabunPSK" pitchFamily="34" charset="-34"/>
                <a:cs typeface="TH SarabunPSK" pitchFamily="34" charset="-34"/>
              </a:rPr>
              <a:t>ขวัญกำลังใจ</a:t>
            </a:r>
            <a:endParaRPr lang="en-US" sz="1200" kern="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5484" name="Straight Connector 15483"/>
          <p:cNvCxnSpPr/>
          <p:nvPr/>
        </p:nvCxnSpPr>
        <p:spPr bwMode="auto">
          <a:xfrm>
            <a:off x="1676400" y="6167924"/>
            <a:ext cx="0" cy="3852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2590800" y="6172200"/>
            <a:ext cx="0" cy="4648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3886200" y="6172200"/>
            <a:ext cx="0" cy="4090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43439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3750</TotalTime>
  <Words>376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RMUT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PLD</dc:creator>
  <cp:lastModifiedBy>User</cp:lastModifiedBy>
  <cp:revision>364</cp:revision>
  <cp:lastPrinted>2016-12-26T08:40:20Z</cp:lastPrinted>
  <dcterms:created xsi:type="dcterms:W3CDTF">2005-11-15T01:49:00Z</dcterms:created>
  <dcterms:modified xsi:type="dcterms:W3CDTF">2016-12-26T08:45:05Z</dcterms:modified>
</cp:coreProperties>
</file>