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906000" cy="6858000" type="A4"/>
  <p:notesSz cx="6797675" cy="9926638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9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9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9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9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CC"/>
    <a:srgbClr val="FFFF99"/>
    <a:srgbClr val="CCFFCC"/>
    <a:srgbClr val="FFCC99"/>
    <a:srgbClr val="FFCC66"/>
    <a:srgbClr val="FF99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98" autoAdjust="0"/>
    <p:restoredTop sz="99828" autoAdjust="0"/>
  </p:normalViewPr>
  <p:slideViewPr>
    <p:cSldViewPr>
      <p:cViewPr>
        <p:scale>
          <a:sx n="90" d="100"/>
          <a:sy n="90" d="100"/>
        </p:scale>
        <p:origin x="-702" y="28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4842" tIns="32421" rIns="64842" bIns="32421" numCol="1" anchor="t" anchorCtr="0" compatLnSpc="1">
            <a:prstTxWarp prst="textNoShape">
              <a:avLst/>
            </a:prstTxWarp>
          </a:bodyPr>
          <a:lstStyle>
            <a:lvl1pPr defTabSz="647894">
              <a:defRPr sz="8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4842" tIns="32421" rIns="64842" bIns="32421" numCol="1" anchor="t" anchorCtr="0" compatLnSpc="1">
            <a:prstTxWarp prst="textNoShape">
              <a:avLst/>
            </a:prstTxWarp>
          </a:bodyPr>
          <a:lstStyle>
            <a:lvl1pPr algn="r" defTabSz="647894">
              <a:defRPr sz="8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4375" y="744538"/>
            <a:ext cx="537210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5710"/>
            <a:ext cx="5438775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4842" tIns="32421" rIns="64842" bIns="324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Click to edit Master text styles</a:t>
            </a:r>
          </a:p>
          <a:p>
            <a:pPr lvl="1"/>
            <a:r>
              <a:rPr lang="th-TH" noProof="0" smtClean="0"/>
              <a:t>Second level</a:t>
            </a:r>
          </a:p>
          <a:p>
            <a:pPr lvl="2"/>
            <a:r>
              <a:rPr lang="th-TH" noProof="0" smtClean="0"/>
              <a:t>Third level</a:t>
            </a:r>
          </a:p>
          <a:p>
            <a:pPr lvl="3"/>
            <a:r>
              <a:rPr lang="th-TH" noProof="0" smtClean="0"/>
              <a:t>Fourth level</a:t>
            </a:r>
          </a:p>
          <a:p>
            <a:pPr lvl="4"/>
            <a:r>
              <a:rPr lang="th-TH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18"/>
            <a:ext cx="2944813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4842" tIns="32421" rIns="64842" bIns="32421" numCol="1" anchor="b" anchorCtr="0" compatLnSpc="1">
            <a:prstTxWarp prst="textNoShape">
              <a:avLst/>
            </a:prstTxWarp>
          </a:bodyPr>
          <a:lstStyle>
            <a:lvl1pPr defTabSz="647894">
              <a:defRPr sz="8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1418"/>
            <a:ext cx="2946400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4842" tIns="32421" rIns="64842" bIns="32421" numCol="1" anchor="b" anchorCtr="0" compatLnSpc="1">
            <a:prstTxWarp prst="textNoShape">
              <a:avLst/>
            </a:prstTxWarp>
          </a:bodyPr>
          <a:lstStyle>
            <a:lvl1pPr algn="r" defTabSz="647894">
              <a:defRPr sz="800">
                <a:latin typeface="Arial" pitchFamily="34" charset="0"/>
              </a:defRPr>
            </a:lvl1pPr>
          </a:lstStyle>
          <a:p>
            <a:pPr>
              <a:defRPr/>
            </a:pPr>
            <a:fld id="{58219F4C-0DB1-446B-9071-AC21405872D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979771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CF6CB-4A8C-4999-AAB8-8E8E37D87E1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1093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BD1AF-A91F-4C20-B1BD-B216AE68351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49720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6E8FC-3919-4062-AE8E-105C26E064C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1252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1DC71-ADD2-4081-B2D1-7CF2F014995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56088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8C48F-B77F-470C-A111-0E883069586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723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9B8B3-78FB-433A-9756-EF1A0217589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0860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FB2E4-3CFB-4222-BCA2-BCE97650B01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6715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670EE-B1DB-4894-B9DE-F51A4B9DAB0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250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67940-8C55-419A-ACDE-4BBD90604F5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2244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AFBC9-3BC5-4066-9A89-41D2D01345C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7432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2794C-A2CF-4941-B68D-A923533E8EA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9487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78" tIns="47889" rIns="95778" bIns="4788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78" tIns="47889" rIns="95778" bIns="478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Click to edit Master text styles</a:t>
            </a:r>
          </a:p>
          <a:p>
            <a:pPr lvl="1"/>
            <a:r>
              <a:rPr lang="th-TH" altLang="th-TH" smtClean="0"/>
              <a:t>Second level</a:t>
            </a:r>
          </a:p>
          <a:p>
            <a:pPr lvl="2"/>
            <a:r>
              <a:rPr lang="th-TH" altLang="th-TH" smtClean="0"/>
              <a:t>Third level</a:t>
            </a:r>
          </a:p>
          <a:p>
            <a:pPr lvl="3"/>
            <a:r>
              <a:rPr lang="th-TH" altLang="th-TH" smtClean="0"/>
              <a:t>Fourth level</a:t>
            </a:r>
          </a:p>
          <a:p>
            <a:pPr lvl="4"/>
            <a:r>
              <a:rPr lang="th-TH" altLang="th-TH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8" tIns="47889" rIns="95778" bIns="47889" numCol="1" anchor="t" anchorCtr="0" compatLnSpc="1">
            <a:prstTxWarp prst="textNoShape">
              <a:avLst/>
            </a:prstTxWarp>
          </a:bodyPr>
          <a:lstStyle>
            <a:lvl1pPr>
              <a:defRPr sz="15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8" tIns="47889" rIns="95778" bIns="47889" numCol="1" anchor="t" anchorCtr="0" compatLnSpc="1">
            <a:prstTxWarp prst="textNoShape">
              <a:avLst/>
            </a:prstTxWarp>
          </a:bodyPr>
          <a:lstStyle>
            <a:lvl1pPr algn="ctr">
              <a:defRPr sz="15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8" tIns="47889" rIns="95778" bIns="47889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latin typeface="Arial" pitchFamily="34" charset="0"/>
              </a:defRPr>
            </a:lvl1pPr>
          </a:lstStyle>
          <a:p>
            <a:pPr>
              <a:defRPr/>
            </a:pPr>
            <a:fld id="{F29EC0EC-AFA8-456F-B6D9-1D9E43DCA00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4572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9144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3716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18288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  <a:cs typeface="+mn-cs"/>
        </a:defRPr>
      </a:lvl2pPr>
      <a:lvl3pPr marL="1196975" indent="-239713" algn="l" defTabSz="957263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cs typeface="+mn-cs"/>
        </a:defRPr>
      </a:lvl3pPr>
      <a:lvl4pPr marL="1676400" indent="-239713" algn="l" defTabSz="957263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+mn-cs"/>
        </a:defRPr>
      </a:lvl4pPr>
      <a:lvl5pPr marL="2154238" indent="-238125" algn="l" defTabSz="957263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cs typeface="+mn-cs"/>
        </a:defRPr>
      </a:lvl5pPr>
      <a:lvl6pPr marL="26114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cs typeface="+mn-cs"/>
        </a:defRPr>
      </a:lvl6pPr>
      <a:lvl7pPr marL="30686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cs typeface="+mn-cs"/>
        </a:defRPr>
      </a:lvl7pPr>
      <a:lvl8pPr marL="35258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cs typeface="+mn-cs"/>
        </a:defRPr>
      </a:lvl8pPr>
      <a:lvl9pPr marL="39830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 flipH="1">
            <a:off x="744534" y="495300"/>
            <a:ext cx="9009065" cy="379413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50000">
                <a:schemeClr val="bg1"/>
              </a:gs>
              <a:gs pos="100000">
                <a:srgbClr val="CC99FF"/>
              </a:gs>
            </a:gsLst>
            <a:lin ang="540000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th-TH" sz="1600" b="1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วิสัยทัศน์   </a:t>
            </a:r>
            <a:r>
              <a:rPr lang="th-TH" sz="1600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เป็นองค์กรชั้นนำในการผลิตครูวิชาชีพ นักเทคโนโลยี บุคลากรทางการศึกษา สู่มาตรฐานสากล</a:t>
            </a:r>
            <a:endParaRPr lang="th-TH" sz="1600" b="1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053" name="Text Box 51"/>
          <p:cNvSpPr txBox="1">
            <a:spLocks noChangeArrowheads="1"/>
          </p:cNvSpPr>
          <p:nvPr/>
        </p:nvSpPr>
        <p:spPr bwMode="auto">
          <a:xfrm>
            <a:off x="744537" y="207963"/>
            <a:ext cx="892298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1600" b="1" dirty="0" smtClean="0">
                <a:solidFill>
                  <a:srgbClr val="000000"/>
                </a:solidFill>
                <a:latin typeface="Angsana New" pitchFamily="18" charset="-34"/>
              </a:rPr>
              <a:t>3.9  แผน</a:t>
            </a:r>
            <a:r>
              <a:rPr lang="th-TH" altLang="th-TH" sz="1600" b="1" dirty="0">
                <a:solidFill>
                  <a:srgbClr val="000000"/>
                </a:solidFill>
                <a:latin typeface="Angsana New" pitchFamily="18" charset="-34"/>
              </a:rPr>
              <a:t>ที่ยุทธศาสตร์ (</a:t>
            </a:r>
            <a:r>
              <a:rPr lang="en-US" altLang="th-TH" sz="1600" b="1" dirty="0">
                <a:solidFill>
                  <a:srgbClr val="000000"/>
                </a:solidFill>
                <a:latin typeface="Angsana New" pitchFamily="18" charset="-34"/>
              </a:rPr>
              <a:t>Strategy Map</a:t>
            </a:r>
            <a:r>
              <a:rPr lang="en-US" altLang="th-TH" sz="1600" b="1" dirty="0" smtClean="0">
                <a:solidFill>
                  <a:srgbClr val="000000"/>
                </a:solidFill>
                <a:latin typeface="Angsana New" pitchFamily="18" charset="-34"/>
              </a:rPr>
              <a:t>) </a:t>
            </a:r>
            <a:r>
              <a:rPr lang="th-TH" altLang="th-TH" sz="1600" b="1" dirty="0" smtClean="0">
                <a:solidFill>
                  <a:srgbClr val="000000"/>
                </a:solidFill>
                <a:latin typeface="Angsana New" pitchFamily="18" charset="-34"/>
              </a:rPr>
              <a:t>คณะครุศาสตร์อุตสาหกรรม</a:t>
            </a:r>
            <a:endParaRPr lang="th-TH" altLang="th-TH" sz="1400" dirty="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 rot="16200000" flipH="1">
            <a:off x="561181" y="2542381"/>
            <a:ext cx="917575" cy="550863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50000">
                <a:schemeClr val="bg1"/>
              </a:gs>
              <a:gs pos="100000">
                <a:srgbClr val="CC99FF"/>
              </a:gs>
            </a:gsLst>
            <a:lin ang="540000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th-TH" sz="1400" b="1" dirty="0">
                <a:solidFill>
                  <a:srgbClr val="000000"/>
                </a:solidFill>
                <a:latin typeface="Angsana New" pitchFamily="18" charset="-34"/>
              </a:rPr>
              <a:t>ประสิทธิผล </a:t>
            </a:r>
            <a:r>
              <a:rPr lang="en-US" sz="1400" b="1" dirty="0">
                <a:solidFill>
                  <a:srgbClr val="000000"/>
                </a:solidFill>
                <a:latin typeface="Angsana New" pitchFamily="18" charset="-34"/>
              </a:rPr>
              <a:t>Financial</a:t>
            </a:r>
            <a:endParaRPr lang="th-TH" sz="1400" b="1" dirty="0">
              <a:solidFill>
                <a:srgbClr val="000000"/>
              </a:solidFill>
            </a:endParaRPr>
          </a:p>
        </p:txBody>
      </p:sp>
      <p:sp>
        <p:nvSpPr>
          <p:cNvPr id="15384" name="Rectangle 24"/>
          <p:cNvSpPr>
            <a:spLocks noChangeArrowheads="1"/>
          </p:cNvSpPr>
          <p:nvPr/>
        </p:nvSpPr>
        <p:spPr bwMode="auto">
          <a:xfrm rot="16200000" flipH="1">
            <a:off x="410368" y="3534568"/>
            <a:ext cx="1219200" cy="550863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50000">
                <a:schemeClr val="bg1"/>
              </a:gs>
              <a:gs pos="100000">
                <a:srgbClr val="CC99FF"/>
              </a:gs>
            </a:gsLst>
            <a:lin ang="540000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th-TH" sz="1400" b="1" dirty="0">
                <a:solidFill>
                  <a:srgbClr val="000000"/>
                </a:solidFill>
                <a:latin typeface="Angsana New" pitchFamily="18" charset="-34"/>
              </a:rPr>
              <a:t>คุณภาพการให้บริการ </a:t>
            </a:r>
            <a:r>
              <a:rPr lang="en-US" sz="1400" b="1" dirty="0" smtClean="0">
                <a:solidFill>
                  <a:srgbClr val="000000"/>
                </a:solidFill>
                <a:latin typeface="Angsana New" pitchFamily="18" charset="-34"/>
              </a:rPr>
              <a:t>Customer</a:t>
            </a:r>
            <a:endParaRPr lang="th-TH" sz="1400" b="1" dirty="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15385" name="Rectangle 25"/>
          <p:cNvSpPr>
            <a:spLocks noChangeArrowheads="1"/>
          </p:cNvSpPr>
          <p:nvPr/>
        </p:nvSpPr>
        <p:spPr bwMode="auto">
          <a:xfrm rot="16200000" flipH="1">
            <a:off x="595312" y="4492625"/>
            <a:ext cx="849313" cy="550863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50000">
                <a:schemeClr val="bg1"/>
              </a:gs>
              <a:gs pos="100000">
                <a:srgbClr val="CC99FF"/>
              </a:gs>
            </a:gsLst>
            <a:lin ang="540000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th-TH" sz="1400" b="1" dirty="0">
                <a:solidFill>
                  <a:srgbClr val="000000"/>
                </a:solidFill>
                <a:latin typeface="Angsana New" pitchFamily="18" charset="-34"/>
              </a:rPr>
              <a:t>ประสิทธิภาพ  </a:t>
            </a:r>
            <a:r>
              <a:rPr lang="en-US" sz="1400" b="1" dirty="0">
                <a:solidFill>
                  <a:srgbClr val="000000"/>
                </a:solidFill>
                <a:latin typeface="Angsana New" pitchFamily="18" charset="-34"/>
              </a:rPr>
              <a:t>Internal</a:t>
            </a:r>
            <a:endParaRPr lang="th-TH" sz="1400" b="1" dirty="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15386" name="Rectangle 26"/>
          <p:cNvSpPr>
            <a:spLocks noChangeArrowheads="1"/>
          </p:cNvSpPr>
          <p:nvPr/>
        </p:nvSpPr>
        <p:spPr bwMode="auto">
          <a:xfrm rot="16200000" flipH="1">
            <a:off x="212238" y="5713899"/>
            <a:ext cx="1615461" cy="550863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50000">
                <a:schemeClr val="bg1"/>
              </a:gs>
              <a:gs pos="100000">
                <a:srgbClr val="CC99FF"/>
              </a:gs>
            </a:gsLst>
            <a:lin ang="540000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th-TH" sz="1400" b="1" dirty="0">
                <a:solidFill>
                  <a:srgbClr val="000000"/>
                </a:solidFill>
                <a:latin typeface="Angsana New" pitchFamily="18" charset="-34"/>
              </a:rPr>
              <a:t>การพัฒนาองค์กร  </a:t>
            </a:r>
            <a:r>
              <a:rPr lang="en-US" sz="1400" b="1" dirty="0">
                <a:solidFill>
                  <a:srgbClr val="000000"/>
                </a:solidFill>
                <a:latin typeface="Angsana New" pitchFamily="18" charset="-34"/>
              </a:rPr>
              <a:t>Learning</a:t>
            </a:r>
            <a:endParaRPr lang="th-TH" sz="1400" b="1" dirty="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2058" name="Line 27"/>
          <p:cNvSpPr>
            <a:spLocks noChangeShapeType="1"/>
          </p:cNvSpPr>
          <p:nvPr/>
        </p:nvSpPr>
        <p:spPr bwMode="auto">
          <a:xfrm>
            <a:off x="1295400" y="6781800"/>
            <a:ext cx="84582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15483" name="Rectangle 123"/>
          <p:cNvSpPr>
            <a:spLocks noChangeArrowheads="1"/>
          </p:cNvSpPr>
          <p:nvPr/>
        </p:nvSpPr>
        <p:spPr bwMode="auto">
          <a:xfrm flipH="1">
            <a:off x="744535" y="874712"/>
            <a:ext cx="9009063" cy="1536701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ts val="300"/>
              </a:spcBef>
              <a:defRPr/>
            </a:pPr>
            <a:r>
              <a:rPr lang="th-TH" sz="14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ประเด็นยุทธศาสตร์</a:t>
            </a:r>
          </a:p>
          <a:p>
            <a:pPr marL="228600" indent="-228600">
              <a:buFontTx/>
              <a:buAutoNum type="arabicPeriod"/>
              <a:defRPr/>
            </a:pPr>
            <a:r>
              <a:rPr lang="th-TH" sz="1400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</a:t>
            </a:r>
            <a:r>
              <a:rPr lang="th-TH" sz="14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การศึกษาด้านวิชาชีพทางการศึกษาและเทคโนโลยี สร้างคนดีคนเก่ง สู่</a:t>
            </a:r>
            <a:r>
              <a:rPr lang="th-TH" sz="1400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มาตรฐานสากล</a:t>
            </a:r>
          </a:p>
          <a:p>
            <a:pPr marL="228600" indent="-228600">
              <a:buFontTx/>
              <a:buAutoNum type="arabicPeriod"/>
              <a:defRPr/>
            </a:pPr>
            <a:r>
              <a:rPr lang="th-TH" sz="14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พัฒนางานวิจัย สิ่งประดิษฐ์ นวัตกรรมและงานสร้างสรรค์ทางการศึกษาและเทคโนโลยี ที่สามารถนำไปใช้ประโยชน์และช่วยพัฒนาเศรษฐกิจและสังคมของ</a:t>
            </a:r>
            <a:r>
              <a:rPr lang="th-TH" sz="1400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ประเทศ</a:t>
            </a:r>
          </a:p>
          <a:p>
            <a:pPr marL="228600" indent="-228600">
              <a:buFontTx/>
              <a:buAutoNum type="arabicPeriod"/>
              <a:defRPr/>
            </a:pPr>
            <a:r>
              <a:rPr lang="th-TH" sz="14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เสริมสร้างศักยภาพด้านการศึกษาและเทคโนโลยีให้กับชุมชนสังคม บนพื้นฐานองค์</a:t>
            </a:r>
            <a:r>
              <a:rPr lang="th-TH" sz="1400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</a:t>
            </a:r>
          </a:p>
          <a:p>
            <a:pPr marL="228600" indent="-228600">
              <a:buFontTx/>
              <a:buAutoNum type="arabicPeriod"/>
              <a:defRPr/>
            </a:pPr>
            <a:r>
              <a:rPr lang="th-TH" sz="14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อนุรักษ์ สร้างสรรค์</a:t>
            </a:r>
            <a:r>
              <a:rPr lang="th-TH" sz="1400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ศิลปะวัฒนธรรม</a:t>
            </a:r>
            <a:r>
              <a:rPr lang="th-TH" sz="14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ภูมิปัญญาท้องถิ่น และ</a:t>
            </a:r>
            <a:r>
              <a:rPr lang="th-TH" sz="1400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สิ่งแวดล้อม</a:t>
            </a:r>
          </a:p>
          <a:p>
            <a:pPr marL="228600" indent="-228600">
              <a:buFontTx/>
              <a:buAutoNum type="arabicPeriod"/>
              <a:defRPr/>
            </a:pPr>
            <a:r>
              <a:rPr lang="th-TH" sz="14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พัฒนาบุคลากรและผู้บริหารทุก</a:t>
            </a:r>
            <a:r>
              <a:rPr lang="th-TH" sz="1400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ระดับเพื่อ</a:t>
            </a:r>
            <a:r>
              <a:rPr lang="th-TH" sz="14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รักษาคนดี คนเก่ง และเตรียมความพร้อมในการเป็น</a:t>
            </a:r>
            <a:r>
              <a:rPr lang="th-TH" sz="1400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ผู้นำ</a:t>
            </a:r>
          </a:p>
          <a:p>
            <a:pPr marL="228600" indent="-228600">
              <a:buFontTx/>
              <a:buAutoNum type="arabicPeriod"/>
              <a:defRPr/>
            </a:pPr>
            <a:r>
              <a:rPr lang="th-TH" sz="14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พัฒนาระบบบริหารจัดการและ</a:t>
            </a:r>
            <a:r>
              <a:rPr lang="th-TH" sz="1400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การจัดหา</a:t>
            </a:r>
            <a:r>
              <a:rPr lang="th-TH" sz="14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รายได้ในขอบเขตของหลักธรร</a:t>
            </a:r>
            <a:r>
              <a:rPr lang="th-TH" sz="1400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มาภิ</a:t>
            </a:r>
            <a:r>
              <a:rPr lang="th-TH" sz="14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บาล</a:t>
            </a:r>
            <a:endParaRPr lang="en-US" sz="140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108" name="Straight Connector 107"/>
          <p:cNvCxnSpPr>
            <a:endCxn id="2058" idx="1"/>
          </p:cNvCxnSpPr>
          <p:nvPr/>
        </p:nvCxnSpPr>
        <p:spPr bwMode="auto">
          <a:xfrm>
            <a:off x="9753600" y="2271712"/>
            <a:ext cx="0" cy="451008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 bwMode="auto">
          <a:xfrm>
            <a:off x="1295400" y="3200399"/>
            <a:ext cx="8458200" cy="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 bwMode="auto">
          <a:xfrm>
            <a:off x="1295400" y="4343401"/>
            <a:ext cx="8431036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 bwMode="auto">
          <a:xfrm flipV="1">
            <a:off x="1295400" y="5181601"/>
            <a:ext cx="8448500" cy="1111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447802" y="2514600"/>
            <a:ext cx="2057398" cy="6096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บัณฑิตมีความรู้ความสามารถและศักยภาพเทียบเท่ามาตรฐานสากล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26295" y="2514600"/>
            <a:ext cx="2317305" cy="6096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ผลงานวิจัยและวิชาการเป็นที่ยอมรับและเป็นประโยชน์ สามารถต่อ</a:t>
            </a:r>
            <a:r>
              <a:rPr lang="th-TH" sz="1400" kern="0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ยอด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สู่</a:t>
            </a: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การแข่งขันเชิงพาณิชย์ได้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96000" y="2514600"/>
            <a:ext cx="1718196" cy="6096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นำองค์ความรู้ทางวิชาชีพไปพัฒนาชุมชน เพื่อสร้างความเข้มแข็งให้กับชุมชน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924800" y="2514600"/>
            <a:ext cx="1780821" cy="6096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เป็นศูนย์กลาง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ทำนุบำรุงศาสนา </a:t>
            </a:r>
            <a:r>
              <a:rPr lang="th-TH" sz="1400" kern="0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ศิลปวัฒนธรรม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ของ</a:t>
            </a: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ชุมชน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461091" y="3276600"/>
            <a:ext cx="1129709" cy="9906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บัณฑิตมีคุณลักษณะที่พึงประสงค์ของมหาวิทยาลัย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90800" y="3276600"/>
            <a:ext cx="1281818" cy="981597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ภาพลักษณ์ คณะฯ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ในการผลิต</a:t>
            </a:r>
            <a:r>
              <a:rPr lang="th-TH" sz="1400" kern="0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บัณฑิต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นัก</a:t>
            </a: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ปฏิบัติ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72618" y="3276600"/>
            <a:ext cx="1766182" cy="981597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เป็นแหล่งรวม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องค์ความรู้ นักวิชาการ ผู้เชี่ยวชาญ และนักวิจัยด้านวิทยาศาสตร์และเทคโนโลยี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638800" y="3276600"/>
            <a:ext cx="1524000" cy="981597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มีบริการวิชาการทางสังคมที่มีความเข้มแข็งตอบสนองความต้องการทุกด้าน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162800" y="3276600"/>
            <a:ext cx="1524000" cy="981597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การยอมรับในการทำนุบำรุงศาสนา ศิลปวัฒนธรรม</a:t>
            </a:r>
            <a:r>
              <a:rPr lang="th-TH" sz="1400" kern="0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และ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ลิ่</a:t>
            </a: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งแวดล้อม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686800" y="3276600"/>
            <a:ext cx="990600" cy="981597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ผู้รับบริการมีความพึงพอใจจากการบริการของคณะฯ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461090" y="4419600"/>
            <a:ext cx="1064143" cy="71216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การจัด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การเรียนการสอน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590800" y="4419600"/>
            <a:ext cx="704850" cy="71216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การจัด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การด้าน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งานวิจัย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52800" y="4419600"/>
            <a:ext cx="1143001" cy="71216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400" kern="0" dirty="0" smtClean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จัด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การด้านบริการวิชาการ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572000" y="4419600"/>
            <a:ext cx="1225550" cy="71216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การจัด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การด้านวัฒนธรรม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867400" y="4419600"/>
            <a:ext cx="990600" cy="71216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การพัฒนานวัตกรรม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903188" y="4419600"/>
            <a:ext cx="1250212" cy="712161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การพัฒนากฏ/ระเบียบในการปฏิบัติงาน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198720" y="4419600"/>
            <a:ext cx="1478680" cy="738523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การพัฒนาโครงสร้างพื้นฐานและสิ่งแวดล้อม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371600" y="5257800"/>
            <a:ext cx="32004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สร้างความเข้มแข็งของทุนมนุษย์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876800" y="5257800"/>
            <a:ext cx="25146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สร้างระบบสารสนเทศ</a:t>
            </a:r>
            <a:r>
              <a:rPr lang="th-TH" sz="1400" kern="0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ข้อมูลที่</a:t>
            </a: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มีคุณภาพ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591350" y="5257800"/>
            <a:ext cx="208605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สร้างความ</a:t>
            </a:r>
            <a:r>
              <a:rPr lang="th-TH" sz="1400" kern="0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เข้มแข็งของ</a:t>
            </a: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องค์กร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330327" y="5722630"/>
            <a:ext cx="1031873" cy="445294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การพัฒนาทรัพยากรมนุษย์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438399" y="5722630"/>
            <a:ext cx="1066801" cy="445294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การสร้างวัฒนธรรมองค์กร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581401" y="5722630"/>
            <a:ext cx="1142999" cy="445294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การสร้างสวัสดิการการทำงาน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876800" y="5736917"/>
            <a:ext cx="838200" cy="431007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การจัดระบบฐานข้อมูล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791200" y="5736917"/>
            <a:ext cx="838200" cy="431007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การวางระบบฐานข้อมูล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705600" y="5736917"/>
            <a:ext cx="685800" cy="431008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การสร้างเครือข่าย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591350" y="5722630"/>
            <a:ext cx="943050" cy="890588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การพัฒนาระบบการบริหารงานแบบ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ธรรมาภิบาล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713234" y="5722630"/>
            <a:ext cx="964166" cy="890588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การพัฒนาระบบประกันคุณภาพการศึกษา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1846264" y="5638800"/>
            <a:ext cx="234473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>
            <a:endCxn id="35" idx="0"/>
          </p:cNvCxnSpPr>
          <p:nvPr/>
        </p:nvCxnSpPr>
        <p:spPr bwMode="auto">
          <a:xfrm>
            <a:off x="1846264" y="5638800"/>
            <a:ext cx="0" cy="838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stCxn id="32" idx="2"/>
            <a:endCxn id="36" idx="0"/>
          </p:cNvCxnSpPr>
          <p:nvPr/>
        </p:nvCxnSpPr>
        <p:spPr bwMode="auto">
          <a:xfrm>
            <a:off x="2971800" y="5562600"/>
            <a:ext cx="0" cy="1600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endCxn id="37" idx="0"/>
          </p:cNvCxnSpPr>
          <p:nvPr/>
        </p:nvCxnSpPr>
        <p:spPr bwMode="auto">
          <a:xfrm>
            <a:off x="4152900" y="5638800"/>
            <a:ext cx="1" cy="838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5295900" y="5642616"/>
            <a:ext cx="1714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460" name="Straight Connector 15459"/>
          <p:cNvCxnSpPr/>
          <p:nvPr/>
        </p:nvCxnSpPr>
        <p:spPr bwMode="auto">
          <a:xfrm>
            <a:off x="6248400" y="5562600"/>
            <a:ext cx="0" cy="17431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462" name="Straight Connector 15461"/>
          <p:cNvCxnSpPr>
            <a:endCxn id="38" idx="0"/>
          </p:cNvCxnSpPr>
          <p:nvPr/>
        </p:nvCxnSpPr>
        <p:spPr bwMode="auto">
          <a:xfrm>
            <a:off x="5295900" y="5642616"/>
            <a:ext cx="0" cy="9430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464" name="Straight Connector 15463"/>
          <p:cNvCxnSpPr/>
          <p:nvPr/>
        </p:nvCxnSpPr>
        <p:spPr bwMode="auto">
          <a:xfrm>
            <a:off x="7010400" y="5642616"/>
            <a:ext cx="0" cy="94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>
            <a:off x="8062875" y="5638800"/>
            <a:ext cx="115732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467" name="Straight Connector 15466"/>
          <p:cNvCxnSpPr/>
          <p:nvPr/>
        </p:nvCxnSpPr>
        <p:spPr bwMode="auto">
          <a:xfrm>
            <a:off x="8077200" y="5638800"/>
            <a:ext cx="0" cy="838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472" name="Straight Connector 15471"/>
          <p:cNvCxnSpPr/>
          <p:nvPr/>
        </p:nvCxnSpPr>
        <p:spPr bwMode="auto">
          <a:xfrm>
            <a:off x="9220200" y="5638800"/>
            <a:ext cx="0" cy="838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475" name="Straight Connector 15474"/>
          <p:cNvCxnSpPr>
            <a:stCxn id="34" idx="2"/>
          </p:cNvCxnSpPr>
          <p:nvPr/>
        </p:nvCxnSpPr>
        <p:spPr bwMode="auto">
          <a:xfrm>
            <a:off x="8634375" y="5562600"/>
            <a:ext cx="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Rectangle 79"/>
          <p:cNvSpPr/>
          <p:nvPr/>
        </p:nvSpPr>
        <p:spPr>
          <a:xfrm>
            <a:off x="1600202" y="6248400"/>
            <a:ext cx="761998" cy="371452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12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การศึกษาต่อ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12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การฝึกอบรม</a:t>
            </a:r>
            <a:endParaRPr lang="en-US" sz="12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1" name="Line 27"/>
          <p:cNvSpPr>
            <a:spLocks noChangeShapeType="1"/>
          </p:cNvSpPr>
          <p:nvPr/>
        </p:nvSpPr>
        <p:spPr bwMode="auto">
          <a:xfrm>
            <a:off x="968375" y="8610600"/>
            <a:ext cx="5715000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2800" kern="0" smtClean="0">
              <a:solidFill>
                <a:srgbClr val="000000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2514600" y="6248400"/>
            <a:ext cx="1219200" cy="371452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12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การจัดการความรู้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12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การสร้างการมีส่วนร่วม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12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การบริหารความ</a:t>
            </a: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เสี่ยง</a:t>
            </a:r>
            <a:endParaRPr lang="en-US" sz="12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794936" y="6256030"/>
            <a:ext cx="1310464" cy="381000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12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สิ่งอำนวยความสะดวก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12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ขวัญกำลังใจ</a:t>
            </a:r>
            <a:endParaRPr lang="en-US" sz="12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15484" name="Straight Connector 15483"/>
          <p:cNvCxnSpPr/>
          <p:nvPr/>
        </p:nvCxnSpPr>
        <p:spPr bwMode="auto">
          <a:xfrm>
            <a:off x="1676400" y="6167924"/>
            <a:ext cx="0" cy="3852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>
            <a:off x="2590800" y="6172200"/>
            <a:ext cx="0" cy="4648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/>
          <p:nvPr/>
        </p:nvCxnSpPr>
        <p:spPr bwMode="auto">
          <a:xfrm>
            <a:off x="3886200" y="6172200"/>
            <a:ext cx="0" cy="409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0434390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ngsana New" pitchFamily="18" charset="-34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3750</TotalTime>
  <Words>376</Words>
  <Application>Microsoft Office PowerPoint</Application>
  <PresentationFormat>A4 Paper (210x297 mm)</PresentationFormat>
  <Paragraphs>62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RMUT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PLD</dc:creator>
  <cp:lastModifiedBy>User</cp:lastModifiedBy>
  <cp:revision>364</cp:revision>
  <cp:lastPrinted>2016-12-26T08:40:20Z</cp:lastPrinted>
  <dcterms:created xsi:type="dcterms:W3CDTF">2005-11-15T01:49:00Z</dcterms:created>
  <dcterms:modified xsi:type="dcterms:W3CDTF">2016-12-26T08:45:05Z</dcterms:modified>
</cp:coreProperties>
</file>